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319" r:id="rId5"/>
    <p:sldId id="381" r:id="rId6"/>
    <p:sldId id="342" r:id="rId7"/>
    <p:sldId id="370" r:id="rId8"/>
    <p:sldId id="343" r:id="rId9"/>
    <p:sldId id="288" r:id="rId10"/>
    <p:sldId id="371" r:id="rId11"/>
    <p:sldId id="372" r:id="rId12"/>
    <p:sldId id="373" r:id="rId13"/>
    <p:sldId id="320" r:id="rId14"/>
    <p:sldId id="374" r:id="rId15"/>
    <p:sldId id="375" r:id="rId16"/>
    <p:sldId id="376" r:id="rId17"/>
    <p:sldId id="377" r:id="rId18"/>
    <p:sldId id="379" r:id="rId19"/>
    <p:sldId id="378" r:id="rId20"/>
    <p:sldId id="382" r:id="rId21"/>
    <p:sldId id="380" r:id="rId22"/>
    <p:sldId id="348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pos="657" userDrawn="1">
          <p15:clr>
            <a:srgbClr val="A4A3A4"/>
          </p15:clr>
        </p15:guide>
        <p15:guide id="20" pos="1554" userDrawn="1">
          <p15:clr>
            <a:srgbClr val="A4A3A4"/>
          </p15:clr>
        </p15:guide>
        <p15:guide id="21" pos="2437" userDrawn="1">
          <p15:clr>
            <a:srgbClr val="A4A3A4"/>
          </p15:clr>
        </p15:guide>
        <p15:guide id="22" pos="3311" userDrawn="1">
          <p15:clr>
            <a:srgbClr val="A4A3A4"/>
          </p15:clr>
        </p15:guide>
        <p15:guide id="23" pos="4215" userDrawn="1">
          <p15:clr>
            <a:srgbClr val="A4A3A4"/>
          </p15:clr>
        </p15:guide>
        <p15:guide id="24" pos="5083" userDrawn="1">
          <p15:clr>
            <a:srgbClr val="A4A3A4"/>
          </p15:clr>
        </p15:guide>
        <p15:guide id="25" orient="horz" pos="1006" userDrawn="1">
          <p15:clr>
            <a:srgbClr val="A4A3A4"/>
          </p15:clr>
        </p15:guide>
        <p15:guide id="26" orient="horz" pos="1360" userDrawn="1">
          <p15:clr>
            <a:srgbClr val="A4A3A4"/>
          </p15:clr>
        </p15:guide>
        <p15:guide id="27" orient="horz" pos="1719" userDrawn="1">
          <p15:clr>
            <a:srgbClr val="A4A3A4"/>
          </p15:clr>
        </p15:guide>
        <p15:guide id="28" orient="horz" pos="2073" userDrawn="1">
          <p15:clr>
            <a:srgbClr val="A4A3A4"/>
          </p15:clr>
        </p15:guide>
        <p15:guide id="29" orient="horz" pos="2427" userDrawn="1">
          <p15:clr>
            <a:srgbClr val="A4A3A4"/>
          </p15:clr>
        </p15:guide>
        <p15:guide id="30" orient="horz" pos="2595" userDrawn="1">
          <p15:clr>
            <a:srgbClr val="A4A3A4"/>
          </p15:clr>
        </p15:guide>
        <p15:guide id="31" orient="horz" pos="2257" userDrawn="1">
          <p15:clr>
            <a:srgbClr val="A4A3A4"/>
          </p15:clr>
        </p15:guide>
        <p15:guide id="32" orient="horz" pos="1892" userDrawn="1">
          <p15:clr>
            <a:srgbClr val="A4A3A4"/>
          </p15:clr>
        </p15:guide>
        <p15:guide id="33" orient="horz" pos="1530" userDrawn="1">
          <p15:clr>
            <a:srgbClr val="A4A3A4"/>
          </p15:clr>
        </p15:guide>
        <p15:guide id="34" orient="horz" pos="1176" userDrawn="1">
          <p15:clr>
            <a:srgbClr val="A4A3A4"/>
          </p15:clr>
        </p15:guide>
        <p15:guide id="35" orient="horz" pos="831" userDrawn="1">
          <p15:clr>
            <a:srgbClr val="A4A3A4"/>
          </p15:clr>
        </p15:guide>
        <p15:guide id="36" orient="horz" pos="1281">
          <p15:clr>
            <a:srgbClr val="A4A3A4"/>
          </p15:clr>
        </p15:guide>
        <p15:guide id="37" orient="horz" pos="2922">
          <p15:clr>
            <a:srgbClr val="A4A3A4"/>
          </p15:clr>
        </p15:guide>
        <p15:guide id="38" orient="horz" pos="2703">
          <p15:clr>
            <a:srgbClr val="A4A3A4"/>
          </p15:clr>
        </p15:guide>
        <p15:guide id="39" orient="horz" pos="1603">
          <p15:clr>
            <a:srgbClr val="A4A3A4"/>
          </p15:clr>
        </p15:guide>
        <p15:guide id="40" orient="horz" pos="2651">
          <p15:clr>
            <a:srgbClr val="A4A3A4"/>
          </p15:clr>
        </p15:guide>
        <p15:guide id="41" orient="horz" pos="2713">
          <p15:clr>
            <a:srgbClr val="A4A3A4"/>
          </p15:clr>
        </p15:guide>
        <p15:guide id="42" orient="horz" pos="1907">
          <p15:clr>
            <a:srgbClr val="A4A3A4"/>
          </p15:clr>
        </p15:guide>
        <p15:guide id="43" orient="horz" pos="1458">
          <p15:clr>
            <a:srgbClr val="A4A3A4"/>
          </p15:clr>
        </p15:guide>
        <p15:guide id="44" orient="horz" pos="1250">
          <p15:clr>
            <a:srgbClr val="A4A3A4"/>
          </p15:clr>
        </p15:guide>
        <p15:guide id="45" orient="horz" pos="2937">
          <p15:clr>
            <a:srgbClr val="A4A3A4"/>
          </p15:clr>
        </p15:guide>
        <p15:guide id="46" orient="horz" pos="1919">
          <p15:clr>
            <a:srgbClr val="A4A3A4"/>
          </p15:clr>
        </p15:guide>
        <p15:guide id="47" orient="horz" pos="828">
          <p15:clr>
            <a:srgbClr val="A4A3A4"/>
          </p15:clr>
        </p15:guide>
        <p15:guide id="48" orient="horz" pos="780">
          <p15:clr>
            <a:srgbClr val="A4A3A4"/>
          </p15:clr>
        </p15:guide>
        <p15:guide id="49" orient="horz" pos="1932">
          <p15:clr>
            <a:srgbClr val="A4A3A4"/>
          </p15:clr>
        </p15:guide>
        <p15:guide id="50" orient="horz" pos="1275">
          <p15:clr>
            <a:srgbClr val="A4A3A4"/>
          </p15:clr>
        </p15:guide>
        <p15:guide id="51" orient="horz" pos="731">
          <p15:clr>
            <a:srgbClr val="A4A3A4"/>
          </p15:clr>
        </p15:guide>
        <p15:guide id="52" orient="horz" pos="2952">
          <p15:clr>
            <a:srgbClr val="A4A3A4"/>
          </p15:clr>
        </p15:guide>
        <p15:guide id="53" orient="horz" pos="1933">
          <p15:clr>
            <a:srgbClr val="A4A3A4"/>
          </p15:clr>
        </p15:guide>
        <p15:guide id="54" orient="horz" pos="925">
          <p15:clr>
            <a:srgbClr val="A4A3A4"/>
          </p15:clr>
        </p15:guide>
        <p15:guide id="55" orient="horz" pos="729">
          <p15:clr>
            <a:srgbClr val="A4A3A4"/>
          </p15:clr>
        </p15:guide>
        <p15:guide id="56" pos="5295">
          <p15:clr>
            <a:srgbClr val="A4A3A4"/>
          </p15:clr>
        </p15:guide>
        <p15:guide id="57" pos="1567">
          <p15:clr>
            <a:srgbClr val="A4A3A4"/>
          </p15:clr>
        </p15:guide>
        <p15:guide id="58" pos="3567">
          <p15:clr>
            <a:srgbClr val="A4A3A4"/>
          </p15:clr>
        </p15:guide>
        <p15:guide id="59" pos="4155">
          <p15:clr>
            <a:srgbClr val="A4A3A4"/>
          </p15:clr>
        </p15:guide>
        <p15:guide id="60" pos="4939">
          <p15:clr>
            <a:srgbClr val="A4A3A4"/>
          </p15:clr>
        </p15:guide>
        <p15:guide id="61" pos="1927">
          <p15:clr>
            <a:srgbClr val="A4A3A4"/>
          </p15:clr>
        </p15:guide>
        <p15:guide id="62" pos="952">
          <p15:clr>
            <a:srgbClr val="A4A3A4"/>
          </p15:clr>
        </p15:guide>
        <p15:guide id="63" pos="453">
          <p15:clr>
            <a:srgbClr val="A4A3A4"/>
          </p15:clr>
        </p15:guide>
        <p15:guide id="64" pos="220">
          <p15:clr>
            <a:srgbClr val="A4A3A4"/>
          </p15:clr>
        </p15:guide>
        <p15:guide id="65" pos="5531">
          <p15:clr>
            <a:srgbClr val="A4A3A4"/>
          </p15:clr>
        </p15:guide>
        <p15:guide id="66" pos="3767">
          <p15:clr>
            <a:srgbClr val="A4A3A4"/>
          </p15:clr>
        </p15:guide>
        <p15:guide id="67" pos="2789">
          <p15:clr>
            <a:srgbClr val="A4A3A4"/>
          </p15:clr>
        </p15:guide>
        <p15:guide id="68" pos="2761">
          <p15:clr>
            <a:srgbClr val="A4A3A4"/>
          </p15:clr>
        </p15:guide>
        <p15:guide id="69" pos="2523">
          <p15:clr>
            <a:srgbClr val="A4A3A4"/>
          </p15:clr>
        </p15:guide>
        <p15:guide id="70" pos="2990">
          <p15:clr>
            <a:srgbClr val="A4A3A4"/>
          </p15:clr>
        </p15:guide>
        <p15:guide id="71" pos="3635">
          <p15:clr>
            <a:srgbClr val="A4A3A4"/>
          </p15:clr>
        </p15:guide>
        <p15:guide id="72" orient="horz" pos="2708">
          <p15:clr>
            <a:srgbClr val="A4A3A4"/>
          </p15:clr>
        </p15:guide>
        <p15:guide id="73" orient="horz" pos="773">
          <p15:clr>
            <a:srgbClr val="A4A3A4"/>
          </p15:clr>
        </p15:guide>
        <p15:guide id="74" orient="horz" pos="766">
          <p15:clr>
            <a:srgbClr val="A4A3A4"/>
          </p15:clr>
        </p15:guide>
        <p15:guide id="75" orient="horz" pos="2957">
          <p15:clr>
            <a:srgbClr val="A4A3A4"/>
          </p15:clr>
        </p15:guide>
        <p15:guide id="76" pos="5093">
          <p15:clr>
            <a:srgbClr val="A4A3A4"/>
          </p15:clr>
        </p15:guide>
        <p15:guide id="77" pos="524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um, Philipp" initials="BP" lastIdx="1" clrIdx="0">
    <p:extLst/>
  </p:cmAuthor>
  <p:cmAuthor id="2" name="Umar Khan" initials="UK" lastIdx="2" clrIdx="1">
    <p:extLst/>
  </p:cmAuthor>
  <p:cmAuthor id="3" name="Umar Khan" initials="UK [2]" lastIdx="1" clrIdx="2">
    <p:extLst/>
  </p:cmAuthor>
  <p:cmAuthor id="4" name="Umar Khan" initials="UK [3]" lastIdx="1" clrIdx="3">
    <p:extLst/>
  </p:cmAuthor>
  <p:cmAuthor id="5" name="Umar Khan" initials="UK [4]" lastIdx="0" clrIdx="4">
    <p:extLst/>
  </p:cmAuthor>
  <p:cmAuthor id="6" name="Umar Khan" initials="UK [5]" lastIdx="0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1893"/>
    <a:srgbClr val="F4E8E8"/>
    <a:srgbClr val="E8CCCE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6493" autoAdjust="0"/>
  </p:normalViewPr>
  <p:slideViewPr>
    <p:cSldViewPr snapToGrid="0" snapToObjects="1">
      <p:cViewPr varScale="1">
        <p:scale>
          <a:sx n="157" d="100"/>
          <a:sy n="157" d="100"/>
        </p:scale>
        <p:origin x="240" y="168"/>
      </p:cViewPr>
      <p:guideLst>
        <p:guide pos="657"/>
        <p:guide pos="1554"/>
        <p:guide pos="2437"/>
        <p:guide pos="3311"/>
        <p:guide pos="4215"/>
        <p:guide pos="5083"/>
        <p:guide orient="horz" pos="1006"/>
        <p:guide orient="horz" pos="1360"/>
        <p:guide orient="horz" pos="1719"/>
        <p:guide orient="horz" pos="2073"/>
        <p:guide orient="horz" pos="2427"/>
        <p:guide orient="horz" pos="2595"/>
        <p:guide orient="horz" pos="2257"/>
        <p:guide orient="horz" pos="1892"/>
        <p:guide orient="horz" pos="1530"/>
        <p:guide orient="horz" pos="1176"/>
        <p:guide orient="horz" pos="831"/>
        <p:guide orient="horz" pos="1281"/>
        <p:guide orient="horz" pos="2922"/>
        <p:guide orient="horz" pos="2703"/>
        <p:guide orient="horz" pos="1603"/>
        <p:guide orient="horz" pos="2651"/>
        <p:guide orient="horz" pos="2713"/>
        <p:guide orient="horz" pos="1907"/>
        <p:guide orient="horz" pos="1458"/>
        <p:guide orient="horz" pos="1250"/>
        <p:guide orient="horz" pos="2937"/>
        <p:guide orient="horz" pos="1919"/>
        <p:guide orient="horz" pos="828"/>
        <p:guide orient="horz" pos="780"/>
        <p:guide orient="horz" pos="1932"/>
        <p:guide orient="horz" pos="1275"/>
        <p:guide orient="horz" pos="731"/>
        <p:guide orient="horz" pos="2952"/>
        <p:guide orient="horz" pos="1933"/>
        <p:guide orient="horz" pos="925"/>
        <p:guide orient="horz" pos="729"/>
        <p:guide pos="5295"/>
        <p:guide pos="1567"/>
        <p:guide pos="3567"/>
        <p:guide pos="4155"/>
        <p:guide pos="4939"/>
        <p:guide pos="1927"/>
        <p:guide pos="952"/>
        <p:guide pos="453"/>
        <p:guide pos="220"/>
        <p:guide pos="5531"/>
        <p:guide pos="3767"/>
        <p:guide pos="2789"/>
        <p:guide pos="2761"/>
        <p:guide pos="2523"/>
        <p:guide pos="2990"/>
        <p:guide pos="3635"/>
        <p:guide orient="horz" pos="2708"/>
        <p:guide orient="horz" pos="773"/>
        <p:guide orient="horz" pos="766"/>
        <p:guide orient="horz" pos="2957"/>
        <p:guide pos="5093"/>
        <p:guide pos="52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8C11E-3E5D-0C4F-966E-7036A9444550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5D310-DD34-2B4F-83A5-5470C1236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2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0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5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3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98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76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31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2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Popular, open source container orchestration platform.</a:t>
            </a:r>
          </a:p>
          <a:p>
            <a:endParaRPr lang="en-US" dirty="0"/>
          </a:p>
          <a:p>
            <a:r>
              <a:rPr lang="en-US" dirty="0"/>
              <a:t>Used to automate the deployment, scaling and management of containerized applications.</a:t>
            </a:r>
          </a:p>
          <a:p>
            <a:endParaRPr lang="en-US" dirty="0"/>
          </a:p>
          <a:p>
            <a:r>
              <a:rPr lang="en-US" dirty="0"/>
              <a:t>Originally created by Google, now managed by the Cloud Native Computing Foundation.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9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Old</a:t>
            </a:r>
          </a:p>
          <a:p>
            <a:r>
              <a:rPr lang="en-US" dirty="0"/>
              <a:t>Tangling of app and libraries, configuration files, executables, to the host machine</a:t>
            </a:r>
          </a:p>
          <a:p>
            <a:r>
              <a:rPr lang="en-US" dirty="0"/>
              <a:t>Often making it harder to deploy from one environment to the next</a:t>
            </a:r>
          </a:p>
          <a:p>
            <a:endParaRPr lang="en-US" dirty="0"/>
          </a:p>
          <a:p>
            <a:r>
              <a:rPr lang="en-US" b="1" dirty="0"/>
              <a:t>New</a:t>
            </a:r>
          </a:p>
          <a:p>
            <a:r>
              <a:rPr lang="en-US" dirty="0"/>
              <a:t>Provides immutability</a:t>
            </a:r>
          </a:p>
          <a:p>
            <a:r>
              <a:rPr lang="en-US" dirty="0"/>
              <a:t>Containers encapsulate all application dependencies.</a:t>
            </a:r>
          </a:p>
          <a:p>
            <a:r>
              <a:rPr lang="en-US" dirty="0"/>
              <a:t>No more unicorn builds.</a:t>
            </a:r>
          </a:p>
          <a:p>
            <a:r>
              <a:rPr lang="en-US" dirty="0"/>
              <a:t>Push one artifact from dev all the way to prod.</a:t>
            </a:r>
          </a:p>
          <a:p>
            <a:r>
              <a:rPr lang="en-US" dirty="0"/>
              <a:t>Self documenting -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Easier to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3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41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5D310-DD34-2B4F-83A5-5470C12363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Cover%20Images&#8211;V2%20(Light%20Blue)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Security%20(Red%20@%2050%25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Enterprise%20Cloud%20Adoption%20(Light%20Blue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Enterprise%20Cloud%20Adoption%20(Red%20@%2050%25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Transforming%20Networks%20(Light%20Blue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Transforming%20Networks%20(Red%20@%2050%25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Enable%20Digital%20Business%20(Light%20Blue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Enable%20Digital%20Business%20(Red%20@%2050%25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Next%20Steps%20(Light%20Blue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Next%20Steps%20(Red%20@%2050%25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Q&amp;A%20(Light%20Blue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/Volumes/BBS%20Resources/BBS%20Logos/Bright%20Innovation/ECS%20Digital/ECS_Digital_Logo_Supply/RGB%20Screen/ECS_Logo_RGB%20(SH)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Q&amp;A%20(Light%20Blue).jpg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Q&amp;A%20(Red%20@%2050%25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Q&amp;A%20(Red%20@%2050%25).jpg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/Volumes/BBS%20Resources/BBS%20Logos/Bright%20Innovation/ECS%20Digital/ECS_Digital_Logo_Supply/RGB%20Screen/ECS_Logo_RGB%20(SH)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//Volumes/BBS%20Resources/BBS%20Logos/Bright%20Innovation/ECS%20Digital/ECS_Digital_Logo_Supply/RGB%20Screen/ECS_Logo_RGB%20(SH)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Volumes/BBS%20Resources/BBS%20Logos/Bright%20Innovation/ECS%20Digital/ECS_Digital_Logo_Supply/RGB%20Screen/ECS_Logo_RGB%20(SH)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file:////Volumes/BBS%20Resources/BBS%20Logos/Bright%20Innovation/ECS%20Digital/ECS_Digital_Logo_Supply/RGB%20Screen/ECS_Logo_RGB%20(SH).png" TargetMode="External"/><Relationship Id="rId7" Type="http://schemas.openxmlformats.org/officeDocument/2006/relationships/image" Target="file://localhost/Users/StephenHolmesLaptop/Desktop/2156%20Bright%E2%80%93ECS%E2%80%93PPT%20&amp;%20Word%20Templates/2156%20Images/PNG/2156%20Icon%E2%80%93Our%20Role%E2%80%93V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file://localhost/Users/StephenHolmesLaptop/Desktop/2156%20Bright%E2%80%93ECS%E2%80%93PPT%20&amp;%20Word%20Templates/2156%20Images/PNG/2156%20Icon%E2%80%93Results%E2%80%93V1.png" TargetMode="External"/><Relationship Id="rId4" Type="http://schemas.openxmlformats.org/officeDocument/2006/relationships/image" Target="../media/image4.png"/><Relationship Id="rId9" Type="http://schemas.openxmlformats.org/officeDocument/2006/relationships/image" Target="file://localhost/Users/StephenHolmesLaptop/Desktop/2156%20Bright%E2%80%93ECS%E2%80%93PPT%20&amp;%20Word%20Templates/2156%20Images/PNG/2156%20Icon%E2%80%93Customer%E2%80%93V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tephenholmes/Desktop/2156%20Bright&#8211;ECS&#8211;PPT%20&amp;%20Word%20Templates/2156%20Images/JPEG/2156%20ECS&#8211;PPT%20Divider%20Images&#8211;Security%20(Light%20Blue).jp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file:////Volumes/BBS%20Resources/BBS%20Logos/Bright%20Innovation/ECS%20Digital/ECS_Digital_Logo_Supply/RGB%20Screen/ECS_Logo_White%20(SH).png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"/>
            <a:ext cx="9132723" cy="514349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68301" y="4776789"/>
            <a:ext cx="4024312" cy="179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ecs.co.uk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1919417"/>
            <a:ext cx="5292725" cy="940658"/>
          </a:xfrm>
        </p:spPr>
        <p:txBody>
          <a:bodyPr anchor="b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5" y="2991881"/>
            <a:ext cx="5292725" cy="739861"/>
          </a:xfrm>
        </p:spPr>
        <p:txBody>
          <a:bodyPr anchor="t" anchorCtr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75077"/>
            <a:ext cx="1836738" cy="67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ecure the enterprise (Red @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0"/>
            <a:ext cx="9138355" cy="514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Secure the enterprise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8775" y="2571750"/>
            <a:ext cx="3492497" cy="8311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>
                <a:solidFill>
                  <a:schemeClr val="bg1"/>
                </a:solidFill>
              </a:rPr>
              <a:t>Protect against emerging threats with our award winning IT security services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nterprise cloud adoption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19" y="1"/>
            <a:ext cx="9138357" cy="514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Enterprise cloud adoption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8775" y="2571750"/>
            <a:ext cx="4536359" cy="8311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Navigate your cloud journey with confidence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nterprise cloud adoption (Red @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20" y="1"/>
            <a:ext cx="9138355" cy="5143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Enterprise cloud adoption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358775" y="2571750"/>
            <a:ext cx="4536359" cy="8311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Navigate your cloud journey with confidence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Transforming networks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"/>
            <a:ext cx="9138355" cy="5143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Transforming networks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8775" y="2571750"/>
            <a:ext cx="4536359" cy="8311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Expert advice and capability to ensure you work smarter and keep your enterprise efficient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Transforming networks (Red @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"/>
            <a:ext cx="9138355" cy="5143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Transforming networks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58775" y="2571750"/>
            <a:ext cx="4536359" cy="8311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Expert advice and capability to ensure you work smarter and keep your enterprise efficient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Enable digital business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0"/>
            <a:ext cx="9138355" cy="5143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Case Studies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Enable digital business (Red @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" y="1"/>
            <a:ext cx="9138353" cy="514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Appendix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ctions and next steps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" y="0"/>
            <a:ext cx="9138355" cy="5143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Actions and next steps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ctions and next steps (Red @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" y="1"/>
            <a:ext cx="9138353" cy="514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Actions and next steps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&amp;A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" y="1"/>
            <a:ext cx="9138353" cy="514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93554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Q&amp;A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6D29-9D9A-0F45-B047-38D51E703C3F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323" y="362283"/>
            <a:ext cx="915377" cy="3362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able Divider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" y="0"/>
            <a:ext cx="9138353" cy="514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524519" y="2036431"/>
            <a:ext cx="4591178" cy="1365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587843" y="2013053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2142141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&amp;A (Red @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" y="1"/>
            <a:ext cx="9138351" cy="5143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Q&amp;A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able Divider slid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584"/>
            <a:ext cx="9138351" cy="5143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9875" y="2200059"/>
            <a:ext cx="4386649" cy="1082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94538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384300"/>
            <a:ext cx="5292725" cy="14922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8D9B-C77B-494C-96DB-C9A8F82A9585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358775" y="2991881"/>
            <a:ext cx="5292725" cy="739861"/>
          </a:xfrm>
        </p:spPr>
        <p:txBody>
          <a:bodyPr anchor="t" anchorCtr="0"/>
          <a:lstStyle>
            <a:lvl1pPr marL="0" indent="0" algn="l">
              <a:buNone/>
              <a:defRPr sz="140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84300"/>
            <a:ext cx="4033838" cy="3024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388" y="1384300"/>
            <a:ext cx="4024312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DBB2-1A3B-0044-B892-EDC373E5C48D}" type="datetime1">
              <a:rPr lang="en-GB" smtClean="0"/>
              <a:t>26/04/2018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323" y="362283"/>
            <a:ext cx="915377" cy="3362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361950"/>
            <a:ext cx="6229350" cy="67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384300"/>
            <a:ext cx="403383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775" y="2150076"/>
            <a:ext cx="4033838" cy="2258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388" y="1384300"/>
            <a:ext cx="4024312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388" y="2150076"/>
            <a:ext cx="4024312" cy="225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B45E-98BE-4348-B3B4-531403211CCC}" type="datetime1">
              <a:rPr lang="en-GB" smtClean="0"/>
              <a:t>26/04/2018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323" y="362283"/>
            <a:ext cx="915377" cy="3362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7C75-9BBC-BA4D-943F-FFB12F39D0E0}" type="datetime1">
              <a:rPr lang="en-GB" smtClean="0"/>
              <a:t>26/04/2018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323" y="362283"/>
            <a:ext cx="915377" cy="3362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ustomer storie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stories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7C75-9BBC-BA4D-943F-FFB12F39D0E0}" type="datetime1">
              <a:rPr lang="en-GB" smtClean="0"/>
              <a:t>26/04/2018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323" y="362283"/>
            <a:ext cx="915377" cy="33621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49249" y="1609936"/>
            <a:ext cx="8424915" cy="10448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en-US" sz="2000" b="1" dirty="0"/>
              <a:t>Industry of client here (for example, Global Bank)</a:t>
            </a:r>
          </a:p>
          <a:p>
            <a:pPr marL="127000" indent="-127000">
              <a:buClr>
                <a:schemeClr val="tx1"/>
              </a:buClr>
              <a:buFont typeface="Arial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Customer detail here on size, recent revenues, employee numbers (size and scale)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740326" y="2554929"/>
            <a:ext cx="4033838" cy="480330"/>
            <a:chOff x="4740326" y="2314576"/>
            <a:chExt cx="4033838" cy="480330"/>
          </a:xfrm>
        </p:grpSpPr>
        <p:grpSp>
          <p:nvGrpSpPr>
            <p:cNvPr id="9" name="Group 8"/>
            <p:cNvGrpSpPr/>
            <p:nvPr/>
          </p:nvGrpSpPr>
          <p:grpSpPr>
            <a:xfrm>
              <a:off x="4740326" y="2554741"/>
              <a:ext cx="4033838" cy="202976"/>
              <a:chOff x="4740326" y="2554741"/>
              <a:chExt cx="4033838" cy="20297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4749851" y="2554741"/>
                <a:ext cx="4024313" cy="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740326" y="2594707"/>
                <a:ext cx="1856870" cy="163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800" b="1" dirty="0">
                    <a:solidFill>
                      <a:schemeClr val="accent6"/>
                    </a:solidFill>
                  </a:rPr>
                  <a:t>RESULTS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293834" y="2314576"/>
              <a:ext cx="480330" cy="480330"/>
              <a:chOff x="8293834" y="2314576"/>
              <a:chExt cx="480330" cy="48033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8293834" y="2314576"/>
                <a:ext cx="480330" cy="480330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accent6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2156 Icon–Results–V1.png" descr="/Users/StephenHolmesLaptop/Desktop/2156 Bright–ECS–PPT &amp; Word Templates/2156 Images/PNG/2156 Icon–Results–V1.png"/>
              <p:cNvPicPr>
                <a:picLocks noChangeAspect="1"/>
              </p:cNvPicPr>
              <p:nvPr/>
            </p:nvPicPr>
            <p:blipFill>
              <a:blip r:embed="rId4" r:link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1516" y="2393950"/>
                <a:ext cx="303610" cy="323850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 userDrawn="1"/>
        </p:nvGrpSpPr>
        <p:grpSpPr>
          <a:xfrm>
            <a:off x="349250" y="2556015"/>
            <a:ext cx="4033838" cy="480330"/>
            <a:chOff x="349250" y="2315662"/>
            <a:chExt cx="4033838" cy="480330"/>
          </a:xfrm>
        </p:grpSpPr>
        <p:grpSp>
          <p:nvGrpSpPr>
            <p:cNvPr id="16" name="Group 15"/>
            <p:cNvGrpSpPr/>
            <p:nvPr/>
          </p:nvGrpSpPr>
          <p:grpSpPr>
            <a:xfrm>
              <a:off x="349250" y="2554741"/>
              <a:ext cx="4033838" cy="202976"/>
              <a:chOff x="349250" y="2554741"/>
              <a:chExt cx="4033838" cy="20297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358775" y="2554741"/>
                <a:ext cx="4024313" cy="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349250" y="2594707"/>
                <a:ext cx="1856870" cy="163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800" b="1" dirty="0">
                    <a:solidFill>
                      <a:schemeClr val="accent6"/>
                    </a:solidFill>
                  </a:rPr>
                  <a:t>OUR ROLE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3893656" y="2315662"/>
              <a:ext cx="480330" cy="480330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2156 Icon–Results–V1.png"/>
            <p:cNvPicPr>
              <a:picLocks noChangeAspect="1"/>
            </p:cNvPicPr>
            <p:nvPr/>
          </p:nvPicPr>
          <p:blipFill>
            <a:blip r:embed="rId6" r:link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7688" y="2416426"/>
              <a:ext cx="303610" cy="29377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349250" y="1157288"/>
            <a:ext cx="8431359" cy="480330"/>
            <a:chOff x="349250" y="916935"/>
            <a:chExt cx="8431359" cy="480330"/>
          </a:xfrm>
        </p:grpSpPr>
        <p:grpSp>
          <p:nvGrpSpPr>
            <p:cNvPr id="22" name="Group 21"/>
            <p:cNvGrpSpPr/>
            <p:nvPr/>
          </p:nvGrpSpPr>
          <p:grpSpPr>
            <a:xfrm>
              <a:off x="349250" y="1166813"/>
              <a:ext cx="8431359" cy="202976"/>
              <a:chOff x="349250" y="1166813"/>
              <a:chExt cx="8431359" cy="202976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58775" y="1166813"/>
                <a:ext cx="8421834" cy="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349250" y="1206779"/>
                <a:ext cx="1856870" cy="163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800" b="1" dirty="0">
                    <a:solidFill>
                      <a:schemeClr val="accent6"/>
                    </a:solidFill>
                  </a:rPr>
                  <a:t>CUSTOMER</a:t>
                </a:r>
              </a:p>
            </p:txBody>
          </p:sp>
        </p:grpSp>
        <p:sp>
          <p:nvSpPr>
            <p:cNvPr id="23" name="Oval 22"/>
            <p:cNvSpPr/>
            <p:nvPr/>
          </p:nvSpPr>
          <p:spPr>
            <a:xfrm>
              <a:off x="8293834" y="916935"/>
              <a:ext cx="480330" cy="480330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2156 Icon–Results–V1.png"/>
            <p:cNvPicPr>
              <a:picLocks noChangeAspect="1"/>
            </p:cNvPicPr>
            <p:nvPr/>
          </p:nvPicPr>
          <p:blipFill>
            <a:blip r:embed="rId8" r:link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222" y="983609"/>
              <a:ext cx="273248" cy="32385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 userDrawn="1"/>
        </p:nvSpPr>
        <p:spPr>
          <a:xfrm>
            <a:off x="349249" y="3037863"/>
            <a:ext cx="4033839" cy="16381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 marL="127000" indent="-127000">
              <a:spcAft>
                <a:spcPts val="300"/>
              </a:spcAft>
              <a:buClr>
                <a:schemeClr val="tx1"/>
              </a:buClr>
              <a:buFont typeface="Arial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Add some bullet points here demonstrating what ECS did for the customer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740325" y="3037863"/>
            <a:ext cx="4033839" cy="16381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 marL="127000" indent="-127000">
              <a:spcAft>
                <a:spcPts val="300"/>
              </a:spcAft>
              <a:buClr>
                <a:schemeClr val="tx1"/>
              </a:buClr>
              <a:buFont typeface="Arial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Add bullet points on measurable statistics and other customer benefits realised here. For example – “Customer lead time reduced from </a:t>
            </a:r>
            <a:r>
              <a:rPr lang="en-US" sz="1200" dirty="0">
                <a:solidFill>
                  <a:schemeClr val="accent1"/>
                </a:solidFill>
              </a:rPr>
              <a:t>XX to XX</a:t>
            </a:r>
            <a:r>
              <a:rPr lang="en-US" sz="1200" dirty="0">
                <a:solidFill>
                  <a:schemeClr val="accent5"/>
                </a:solidFill>
              </a:rPr>
              <a:t>”, “Saved </a:t>
            </a:r>
            <a:r>
              <a:rPr lang="en-US" sz="1200" dirty="0">
                <a:solidFill>
                  <a:schemeClr val="accent1"/>
                </a:solidFill>
              </a:rPr>
              <a:t>£XX over XX </a:t>
            </a:r>
            <a:r>
              <a:rPr lang="en-US" sz="1200" dirty="0">
                <a:solidFill>
                  <a:schemeClr val="accent5"/>
                </a:solidFill>
              </a:rPr>
              <a:t>period of time”, </a:t>
            </a:r>
          </a:p>
        </p:txBody>
      </p:sp>
    </p:spTree>
    <p:extLst>
      <p:ext uri="{BB962C8B-B14F-4D97-AF65-F5344CB8AC3E}">
        <p14:creationId xmlns:p14="http://schemas.microsoft.com/office/powerpoint/2010/main" val="97277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27" grpId="0" build="p" animBg="1"/>
      <p:bldP spid="28" grpId="0" build="p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B6451-55F5-6D44-BA66-D53CD2B63977}" type="datetime1">
              <a:rPr lang="en-GB" smtClean="0"/>
              <a:t>26/04/2018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ecure the enterprise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4B5-5A27-8E47-BF60-C83C21292F0C}" type="datetime1">
              <a:rPr lang="en-GB" smtClean="0"/>
              <a:t>26/04/2018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Driving your IT transformation  |  ecs.co.uk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612"/>
            <a:ext cx="9138355" cy="514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361950"/>
            <a:ext cx="936625" cy="34405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1608795"/>
            <a:ext cx="5320130" cy="8311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Secure the enterprise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8775" y="2571750"/>
            <a:ext cx="3492497" cy="8311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Protect against emerging threats with our award winning IT security services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361950"/>
            <a:ext cx="6229351" cy="673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384300"/>
            <a:ext cx="8416925" cy="30241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775" y="4776788"/>
            <a:ext cx="936625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99A7773-3E4F-A847-A202-217C7C9FF926}" type="datetime1">
              <a:rPr lang="en-GB" smtClean="0"/>
              <a:t>26/04/2018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4776788"/>
            <a:ext cx="65532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Driving your IT transformation  |  ecs.co.uk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4776788"/>
            <a:ext cx="927100" cy="17145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 b="1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9D71AE6-B4C8-654B-8A4D-E5359A569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98" r:id="rId7"/>
    <p:sldLayoutId id="2147483667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5" r:id="rId20"/>
    <p:sldLayoutId id="2147483694" r:id="rId21"/>
    <p:sldLayoutId id="2147483696" r:id="rId2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95250" indent="-952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tabLst/>
        <a:defRPr sz="14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1pPr>
      <a:lvl2pPr marL="271463" indent="-889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2pPr>
      <a:lvl3pPr marL="630238" indent="-9683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3pPr>
      <a:lvl4pPr marL="804863" indent="-873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800" kern="1200">
          <a:solidFill>
            <a:schemeClr val="accent6"/>
          </a:solidFill>
          <a:latin typeface="Arial" charset="0"/>
          <a:ea typeface="Arial" charset="0"/>
          <a:cs typeface="Arial" charset="0"/>
        </a:defRPr>
      </a:lvl4pPr>
      <a:lvl5pPr marL="1155700" indent="-873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800" kern="1200">
          <a:solidFill>
            <a:schemeClr val="accent6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3009" userDrawn="1">
          <p15:clr>
            <a:srgbClr val="F26B43"/>
          </p15:clr>
        </p15:guide>
        <p15:guide id="6" pos="5528" userDrawn="1">
          <p15:clr>
            <a:srgbClr val="F26B43"/>
          </p15:clr>
        </p15:guide>
        <p15:guide id="7" orient="horz" pos="2777" userDrawn="1">
          <p15:clr>
            <a:srgbClr val="F26B43"/>
          </p15:clr>
        </p15:guide>
        <p15:guide id="8" pos="2767" userDrawn="1">
          <p15:clr>
            <a:srgbClr val="F26B43"/>
          </p15:clr>
        </p15:guide>
        <p15:guide id="9" pos="2993" userDrawn="1">
          <p15:clr>
            <a:srgbClr val="F26B43"/>
          </p15:clr>
        </p15:guide>
        <p15:guide id="10" pos="1497" userDrawn="1">
          <p15:clr>
            <a:srgbClr val="F26B43"/>
          </p15:clr>
        </p15:guide>
        <p15:guide id="11" pos="1383" userDrawn="1">
          <p15:clr>
            <a:srgbClr val="F26B43"/>
          </p15:clr>
        </p15:guide>
        <p15:guide id="12" pos="1610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pos="4150" userDrawn="1">
          <p15:clr>
            <a:srgbClr val="F26B43"/>
          </p15:clr>
        </p15:guide>
        <p15:guide id="15" pos="4377" userDrawn="1">
          <p15:clr>
            <a:srgbClr val="F26B43"/>
          </p15:clr>
        </p15:guide>
        <p15:guide id="16" orient="horz" pos="652" userDrawn="1">
          <p15:clr>
            <a:srgbClr val="F26B43"/>
          </p15:clr>
        </p15:guide>
        <p15:guide id="17" orient="horz" pos="872" userDrawn="1">
          <p15:clr>
            <a:srgbClr val="F26B43"/>
          </p15:clr>
        </p15:guide>
        <p15:guide id="18" orient="horz" pos="3117" userDrawn="1">
          <p15:clr>
            <a:srgbClr val="F26B43"/>
          </p15:clr>
        </p15:guide>
        <p15:guide id="19" pos="4944" userDrawn="1">
          <p15:clr>
            <a:srgbClr val="F26B43"/>
          </p15:clr>
        </p15:guide>
        <p15:guide id="20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70" y="1853264"/>
            <a:ext cx="5534025" cy="940658"/>
          </a:xfrm>
        </p:spPr>
        <p:txBody>
          <a:bodyPr/>
          <a:lstStyle/>
          <a:p>
            <a:r>
              <a:rPr lang="en-US" b="0" dirty="0" err="1">
                <a:latin typeface="Avenir Light" charset="0"/>
                <a:ea typeface="Avenir Light" charset="0"/>
                <a:cs typeface="Avenir Light" charset="0"/>
              </a:rPr>
              <a:t>eFront</a:t>
            </a:r>
            <a:r>
              <a:rPr lang="en-US" b="0" dirty="0">
                <a:latin typeface="Avenir Light" charset="0"/>
                <a:ea typeface="Avenir Light" charset="0"/>
                <a:cs typeface="Avenir Light" charset="0"/>
              </a:rPr>
              <a:t> SDLC Assessment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70" y="238516"/>
            <a:ext cx="1382657" cy="5076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8970" y="937333"/>
            <a:ext cx="5866057" cy="9155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rPr>
              <a:t>DevOps Playground #20</a:t>
            </a:r>
          </a:p>
          <a:p>
            <a:r>
              <a:rPr lang="en-US" sz="3200" b="0" dirty="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rPr>
              <a:t>Hands on with Kubernetes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F328E2-1FE3-A847-8F98-CF650CB1E743}"/>
              </a:ext>
            </a:extLst>
          </p:cNvPr>
          <p:cNvSpPr/>
          <p:nvPr/>
        </p:nvSpPr>
        <p:spPr>
          <a:xfrm>
            <a:off x="425295" y="344334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latin typeface="Avenir Light" charset="0"/>
                <a:ea typeface="Avenir Light" charset="0"/>
                <a:cs typeface="Avenir Light" charset="0"/>
              </a:rPr>
              <a:t>anthony@ecs-digital.co.uk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5D8E16-874E-524C-BF6E-1786FDB1D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4" y="3911033"/>
            <a:ext cx="291981" cy="291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3AA3E2-0EFD-1A47-ADBB-AEC0B3F02C55}"/>
              </a:ext>
            </a:extLst>
          </p:cNvPr>
          <p:cNvSpPr/>
          <p:nvPr/>
        </p:nvSpPr>
        <p:spPr>
          <a:xfrm>
            <a:off x="405270" y="3856969"/>
            <a:ext cx="3956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venir Light" charset="0"/>
                <a:ea typeface="Avenir Light" charset="0"/>
                <a:cs typeface="Avenir Light" charset="0"/>
              </a:rPr>
              <a:t>linkedin.com</a:t>
            </a: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/in/</a:t>
            </a:r>
            <a:r>
              <a:rPr lang="en-US" sz="2000" dirty="0" err="1">
                <a:latin typeface="Avenir Light" charset="0"/>
                <a:ea typeface="Avenir Light" charset="0"/>
                <a:cs typeface="Avenir Light" charset="0"/>
              </a:rPr>
              <a:t>anthony-forster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ACC73-BD05-2649-B2F4-C94D4086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1" y="3453567"/>
            <a:ext cx="368278" cy="368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2E1714-E063-BE47-891B-2D059EDD8F2D}"/>
              </a:ext>
            </a:extLst>
          </p:cNvPr>
          <p:cNvSpPr/>
          <p:nvPr/>
        </p:nvSpPr>
        <p:spPr>
          <a:xfrm>
            <a:off x="199538" y="1844052"/>
            <a:ext cx="2010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Anthony Forster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9AA89-04DB-7A40-BFAC-7B32DFCA1B3E}"/>
              </a:ext>
            </a:extLst>
          </p:cNvPr>
          <p:cNvSpPr/>
          <p:nvPr/>
        </p:nvSpPr>
        <p:spPr>
          <a:xfrm>
            <a:off x="4400580" y="0"/>
            <a:ext cx="5022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Survey: </a:t>
            </a:r>
            <a:r>
              <a:rPr lang="en-US" sz="3600" dirty="0" err="1">
                <a:latin typeface="Avenir Light" charset="0"/>
                <a:ea typeface="Avenir Light" charset="0"/>
                <a:cs typeface="Avenir Light" charset="0"/>
              </a:rPr>
              <a:t>goo.gl</a:t>
            </a:r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/9hgRJt</a:t>
            </a:r>
          </a:p>
        </p:txBody>
      </p:sp>
    </p:spTree>
    <p:extLst>
      <p:ext uri="{BB962C8B-B14F-4D97-AF65-F5344CB8AC3E}">
        <p14:creationId xmlns:p14="http://schemas.microsoft.com/office/powerpoint/2010/main" val="65376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API Objects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9CA1B-91F3-CC44-B7F8-DCA867D320F4}"/>
              </a:ext>
            </a:extLst>
          </p:cNvPr>
          <p:cNvSpPr/>
          <p:nvPr/>
        </p:nvSpPr>
        <p:spPr>
          <a:xfrm>
            <a:off x="388417" y="1070961"/>
            <a:ext cx="4361607" cy="366489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apiVersion</a:t>
            </a:r>
            <a:r>
              <a:rPr lang="en-US" dirty="0"/>
              <a:t>: v1</a:t>
            </a:r>
          </a:p>
          <a:p>
            <a:r>
              <a:rPr lang="en-US" dirty="0"/>
              <a:t>kind: Service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  name: </a:t>
            </a:r>
            <a:r>
              <a:rPr lang="en-US" dirty="0" err="1"/>
              <a:t>jenkins</a:t>
            </a:r>
            <a:endParaRPr lang="en-US" dirty="0"/>
          </a:p>
          <a:p>
            <a:r>
              <a:rPr lang="en-US" dirty="0"/>
              <a:t>spec:</a:t>
            </a:r>
          </a:p>
          <a:p>
            <a:r>
              <a:rPr lang="en-US" dirty="0"/>
              <a:t>  type: </a:t>
            </a:r>
            <a:r>
              <a:rPr lang="en-US" dirty="0" err="1"/>
              <a:t>NodePort</a:t>
            </a:r>
            <a:endParaRPr lang="en-US" dirty="0"/>
          </a:p>
          <a:p>
            <a:r>
              <a:rPr lang="en-US" dirty="0"/>
              <a:t>  ports:</a:t>
            </a:r>
          </a:p>
          <a:p>
            <a:r>
              <a:rPr lang="en-US" dirty="0"/>
              <a:t>    - port: 8080</a:t>
            </a:r>
          </a:p>
          <a:p>
            <a:r>
              <a:rPr lang="en-US" dirty="0"/>
              <a:t>      name: "http"</a:t>
            </a:r>
          </a:p>
          <a:p>
            <a:r>
              <a:rPr lang="en-US" dirty="0"/>
              <a:t>      </a:t>
            </a:r>
            <a:r>
              <a:rPr lang="en-US" dirty="0" err="1"/>
              <a:t>targetPort</a:t>
            </a:r>
            <a:r>
              <a:rPr lang="en-US" dirty="0"/>
              <a:t>: 8080</a:t>
            </a:r>
          </a:p>
          <a:p>
            <a:r>
              <a:rPr lang="en-US" dirty="0"/>
              <a:t>      protocol: TCP</a:t>
            </a:r>
          </a:p>
          <a:p>
            <a:r>
              <a:rPr lang="en-US" dirty="0"/>
              <a:t>    - port: 50000</a:t>
            </a:r>
          </a:p>
          <a:p>
            <a:r>
              <a:rPr lang="en-US" dirty="0"/>
              <a:t>      name: "agent"</a:t>
            </a:r>
          </a:p>
          <a:p>
            <a:r>
              <a:rPr lang="en-US" dirty="0"/>
              <a:t>      protocol: TCP</a:t>
            </a:r>
          </a:p>
          <a:p>
            <a:r>
              <a:rPr lang="en-US" dirty="0"/>
              <a:t>  selector:</a:t>
            </a:r>
          </a:p>
          <a:p>
            <a:r>
              <a:rPr lang="en-US" dirty="0"/>
              <a:t>    app: </a:t>
            </a:r>
            <a:r>
              <a:rPr lang="en-US" dirty="0" err="1"/>
              <a:t>jenkins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410A09-F2C4-FF41-9828-DC25487A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590" y="2403333"/>
            <a:ext cx="2428422" cy="388419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 Define desired state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ABFED4-5A85-FE49-B837-00C0CBD9ACAE}"/>
              </a:ext>
            </a:extLst>
          </p:cNvPr>
          <p:cNvSpPr txBox="1">
            <a:spLocks/>
          </p:cNvSpPr>
          <p:nvPr/>
        </p:nvSpPr>
        <p:spPr>
          <a:xfrm>
            <a:off x="5017063" y="2968141"/>
            <a:ext cx="3066880" cy="69755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95250" indent="-952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271463" indent="-88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630238" indent="-968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804863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4pPr>
            <a:lvl5pPr marL="1155700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 Use kubectl to interact with the API server</a:t>
            </a: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856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Common Object Types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C6390E-3D3C-234A-8AB3-F04A19490FF3}"/>
              </a:ext>
            </a:extLst>
          </p:cNvPr>
          <p:cNvSpPr txBox="1">
            <a:spLocks/>
          </p:cNvSpPr>
          <p:nvPr/>
        </p:nvSpPr>
        <p:spPr>
          <a:xfrm>
            <a:off x="478865" y="1478604"/>
            <a:ext cx="2207691" cy="264024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95250" indent="-952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271463" indent="-88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630238" indent="-968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804863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4pPr>
            <a:lvl5pPr marL="1155700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 Pod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 Service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 Volume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 Deployment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 Many more…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7D5D2-ECB9-E643-8408-8554131FB8F8}"/>
              </a:ext>
            </a:extLst>
          </p:cNvPr>
          <p:cNvSpPr txBox="1"/>
          <p:nvPr/>
        </p:nvSpPr>
        <p:spPr>
          <a:xfrm>
            <a:off x="1869260" y="30183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01414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635" y="0"/>
            <a:ext cx="37503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365" y="2073349"/>
            <a:ext cx="2238102" cy="1039628"/>
          </a:xfrm>
        </p:spPr>
        <p:txBody>
          <a:bodyPr/>
          <a:lstStyle/>
          <a:p>
            <a:r>
              <a:rPr lang="en-US" sz="4000" b="0" dirty="0">
                <a:latin typeface="Avenir Light" charset="0"/>
                <a:ea typeface="Avenir Light" charset="0"/>
                <a:cs typeface="Avenir Light" charset="0"/>
              </a:rPr>
              <a:t>Jenkins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4802467"/>
            <a:ext cx="927100" cy="171450"/>
          </a:xfrm>
        </p:spPr>
        <p:txBody>
          <a:bodyPr/>
          <a:lstStyle/>
          <a:p>
            <a:fld id="{69D71AE6-B4C8-654B-8A4D-E5359A569F77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4788" y="1017576"/>
            <a:ext cx="4466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563" y="115894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617265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What is Jenkins?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7D5D2-ECB9-E643-8408-8554131FB8F8}"/>
              </a:ext>
            </a:extLst>
          </p:cNvPr>
          <p:cNvSpPr txBox="1"/>
          <p:nvPr/>
        </p:nvSpPr>
        <p:spPr>
          <a:xfrm>
            <a:off x="1869260" y="30183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CCA19-71DC-6841-9C12-EA60A34DB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4"/>
          <a:stretch/>
        </p:blipFill>
        <p:spPr>
          <a:xfrm>
            <a:off x="2425700" y="1270000"/>
            <a:ext cx="4292600" cy="24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21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Distributed Build Architecture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7D5D2-ECB9-E643-8408-8554131FB8F8}"/>
              </a:ext>
            </a:extLst>
          </p:cNvPr>
          <p:cNvSpPr txBox="1"/>
          <p:nvPr/>
        </p:nvSpPr>
        <p:spPr>
          <a:xfrm>
            <a:off x="1869260" y="30183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6718C-7168-9C40-BBB1-7372FE362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3"/>
          <a:stretch/>
        </p:blipFill>
        <p:spPr>
          <a:xfrm>
            <a:off x="2590259" y="1157161"/>
            <a:ext cx="4025900" cy="33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311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635" y="0"/>
            <a:ext cx="37503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763" y="2073349"/>
            <a:ext cx="2539598" cy="1039628"/>
          </a:xfrm>
        </p:spPr>
        <p:txBody>
          <a:bodyPr/>
          <a:lstStyle/>
          <a:p>
            <a:r>
              <a:rPr lang="en-US" sz="4000" b="0" dirty="0">
                <a:latin typeface="Avenir Light" charset="0"/>
                <a:ea typeface="Avenir Light" charset="0"/>
                <a:cs typeface="Avenir Light" charset="0"/>
              </a:rPr>
              <a:t>Hands 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4802467"/>
            <a:ext cx="927100" cy="171450"/>
          </a:xfrm>
        </p:spPr>
        <p:txBody>
          <a:bodyPr/>
          <a:lstStyle/>
          <a:p>
            <a:fld id="{69D71AE6-B4C8-654B-8A4D-E5359A569F77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4788" y="1017576"/>
            <a:ext cx="4466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563" y="115894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9252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Overview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7D5D2-ECB9-E643-8408-8554131FB8F8}"/>
              </a:ext>
            </a:extLst>
          </p:cNvPr>
          <p:cNvSpPr txBox="1"/>
          <p:nvPr/>
        </p:nvSpPr>
        <p:spPr>
          <a:xfrm>
            <a:off x="1869260" y="30183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B9FE7-47C4-6B41-A37C-ABBC9EC2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06" y="1478604"/>
            <a:ext cx="5462686" cy="30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152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GitHub URL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7D5D2-ECB9-E643-8408-8554131FB8F8}"/>
              </a:ext>
            </a:extLst>
          </p:cNvPr>
          <p:cNvSpPr txBox="1"/>
          <p:nvPr/>
        </p:nvSpPr>
        <p:spPr>
          <a:xfrm>
            <a:off x="1869260" y="30183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74E0B-374A-C549-B9AA-B35F6F655AA9}"/>
              </a:ext>
            </a:extLst>
          </p:cNvPr>
          <p:cNvSpPr/>
          <p:nvPr/>
        </p:nvSpPr>
        <p:spPr>
          <a:xfrm>
            <a:off x="2524975" y="2053720"/>
            <a:ext cx="4091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  <a:buClr>
                <a:schemeClr val="tx1"/>
              </a:buClr>
            </a:pPr>
            <a:r>
              <a:rPr lang="en-GB" sz="4800" dirty="0" err="1">
                <a:latin typeface="Avenir Light" charset="0"/>
                <a:ea typeface="Avenir Light" charset="0"/>
                <a:cs typeface="Avenir Light" charset="0"/>
              </a:rPr>
              <a:t>goo.gl</a:t>
            </a:r>
            <a:r>
              <a:rPr lang="en-GB" sz="4800" dirty="0">
                <a:latin typeface="Avenir Light" charset="0"/>
                <a:ea typeface="Avenir Light" charset="0"/>
                <a:cs typeface="Avenir Light" charset="0"/>
              </a:rPr>
              <a:t>/8n44za</a:t>
            </a:r>
            <a:endParaRPr lang="en-US" sz="48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4354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635" y="0"/>
            <a:ext cx="37503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763" y="466238"/>
            <a:ext cx="2539598" cy="467550"/>
          </a:xfrm>
        </p:spPr>
        <p:txBody>
          <a:bodyPr/>
          <a:lstStyle/>
          <a:p>
            <a:r>
              <a:rPr lang="en-US" sz="4000" b="0" dirty="0">
                <a:latin typeface="Avenir Light" charset="0"/>
                <a:ea typeface="Avenir Light" charset="0"/>
                <a:cs typeface="Avenir Light" charset="0"/>
              </a:rPr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4802467"/>
            <a:ext cx="927100" cy="171450"/>
          </a:xfrm>
        </p:spPr>
        <p:txBody>
          <a:bodyPr/>
          <a:lstStyle/>
          <a:p>
            <a:fld id="{69D71AE6-B4C8-654B-8A4D-E5359A569F77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4788" y="1017576"/>
            <a:ext cx="4466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563" y="115894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2790CF-B3CA-7347-9346-1AC502C7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827" y="1448463"/>
            <a:ext cx="3997469" cy="2532818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r>
              <a:rPr lang="en-US" sz="1800" dirty="0"/>
              <a:t> Covered Core </a:t>
            </a:r>
            <a:r>
              <a:rPr lang="en-US" sz="1800" dirty="0" err="1"/>
              <a:t>Kube</a:t>
            </a:r>
            <a:r>
              <a:rPr lang="en-US" sz="1800" dirty="0"/>
              <a:t> Concepts</a:t>
            </a:r>
          </a:p>
          <a:p>
            <a:pPr algn="just">
              <a:spcAft>
                <a:spcPts val="1200"/>
              </a:spcAft>
            </a:pPr>
            <a:r>
              <a:rPr lang="en-US" sz="1800" dirty="0"/>
              <a:t> Jenkins Master/Slave Model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 Learned how to deploy Jenkins onto Kubernetes</a:t>
            </a:r>
          </a:p>
          <a:p>
            <a:pPr>
              <a:spcAft>
                <a:spcPts val="1200"/>
              </a:spcAft>
            </a:pPr>
            <a:r>
              <a:rPr lang="en-GB" sz="1800" dirty="0">
                <a:latin typeface="Arial" panose="020B0604020202020204" pitchFamily="34" charset="0"/>
                <a:ea typeface="Avenir Light" charset="0"/>
                <a:cs typeface="Arial" panose="020B0604020202020204" pitchFamily="34" charset="0"/>
              </a:rPr>
              <a:t> Managed to provision Jenkins slaves to execute work</a:t>
            </a: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187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9826" y="0"/>
            <a:ext cx="9790130" cy="5506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105" y="1050379"/>
            <a:ext cx="6229351" cy="673100"/>
          </a:xfrm>
        </p:spPr>
        <p:txBody>
          <a:bodyPr/>
          <a:lstStyle/>
          <a:p>
            <a:pPr algn="ctr"/>
            <a:r>
              <a:rPr lang="en-US" b="0" dirty="0">
                <a:latin typeface="Avenir Light" charset="0"/>
                <a:ea typeface="Avenir Light" charset="0"/>
                <a:cs typeface="Avenir Light" charset="0"/>
              </a:rPr>
              <a:t>Thank You!</a:t>
            </a:r>
            <a:br>
              <a:rPr lang="en-US" b="0" dirty="0">
                <a:latin typeface="Avenir Light" charset="0"/>
                <a:ea typeface="Avenir Light" charset="0"/>
                <a:cs typeface="Avenir Light" charset="0"/>
              </a:rPr>
            </a:br>
            <a:br>
              <a:rPr lang="en-US" b="0" dirty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b="0" dirty="0">
                <a:latin typeface="Avenir Light" charset="0"/>
                <a:ea typeface="Avenir Light" charset="0"/>
                <a:cs typeface="Avenir Light" charset="0"/>
              </a:rPr>
              <a:t>Help yourself to 🍕 &amp; 🍺</a:t>
            </a:r>
            <a:br>
              <a:rPr lang="en-US" b="0" dirty="0">
                <a:latin typeface="Avenir Light" charset="0"/>
                <a:ea typeface="Avenir Light" charset="0"/>
                <a:cs typeface="Avenir Light" charset="0"/>
              </a:rPr>
            </a:br>
            <a:br>
              <a:rPr lang="en-GB" b="0" dirty="0"/>
            </a:b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913" y="1059264"/>
            <a:ext cx="980023" cy="3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06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C2C5-B2B1-4DF7-8E88-67BC2EB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1DEC-B061-4303-8517-6D0B11998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4" y="1004752"/>
            <a:ext cx="4534115" cy="3944184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endParaRPr lang="en-US" sz="1800" dirty="0"/>
          </a:p>
          <a:p>
            <a:pPr algn="just">
              <a:spcAft>
                <a:spcPts val="1200"/>
              </a:spcAft>
            </a:pPr>
            <a:r>
              <a:rPr lang="en-US" sz="1800" dirty="0"/>
              <a:t> DevOps &amp; Continuous Delivery Consultant</a:t>
            </a:r>
          </a:p>
          <a:p>
            <a:pPr algn="just">
              <a:spcAft>
                <a:spcPts val="1200"/>
              </a:spcAft>
            </a:pPr>
            <a:r>
              <a:rPr lang="en-US" sz="1800" dirty="0"/>
              <a:t> Experience Building CI/CD Pipelines</a:t>
            </a:r>
          </a:p>
          <a:p>
            <a:pPr algn="just">
              <a:spcAft>
                <a:spcPts val="1200"/>
              </a:spcAft>
            </a:pPr>
            <a:endParaRPr lang="en-US" sz="1100" dirty="0"/>
          </a:p>
          <a:p>
            <a:pPr algn="just"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434FB-6C69-47D3-A3FF-B44696C6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56297" y="361950"/>
            <a:ext cx="1715784" cy="542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1061" y="0"/>
            <a:ext cx="348293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19385-F5FA-0246-85F3-BA68B43AC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48" y="2623715"/>
            <a:ext cx="368278" cy="368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6214F-7CE0-5748-820A-97252E634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96" y="3085646"/>
            <a:ext cx="291981" cy="291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176AEA-C512-1344-B0D1-E71DBD188399}"/>
              </a:ext>
            </a:extLst>
          </p:cNvPr>
          <p:cNvSpPr/>
          <p:nvPr/>
        </p:nvSpPr>
        <p:spPr>
          <a:xfrm>
            <a:off x="611077" y="259513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latin typeface="Avenir Light" charset="0"/>
                <a:ea typeface="Avenir Light" charset="0"/>
                <a:cs typeface="Avenir Light" charset="0"/>
              </a:rPr>
              <a:t>anthony@ecs-digital.co.uk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1BCE8-C933-5C49-B66D-ABE10EC5E8A6}"/>
              </a:ext>
            </a:extLst>
          </p:cNvPr>
          <p:cNvSpPr/>
          <p:nvPr/>
        </p:nvSpPr>
        <p:spPr>
          <a:xfrm>
            <a:off x="647662" y="3020577"/>
            <a:ext cx="3956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venir Light" charset="0"/>
                <a:ea typeface="Avenir Light" charset="0"/>
                <a:cs typeface="Avenir Light" charset="0"/>
              </a:rPr>
              <a:t>linkedin.com</a:t>
            </a: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/in/</a:t>
            </a:r>
            <a:r>
              <a:rPr lang="en-US" sz="2000" dirty="0" err="1">
                <a:latin typeface="Avenir Light" charset="0"/>
                <a:ea typeface="Avenir Light" charset="0"/>
                <a:cs typeface="Avenir Light" charset="0"/>
              </a:rPr>
              <a:t>anthony-forster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519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C2C5-B2B1-4DF7-8E88-67BC2EB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1DEC-B061-4303-8517-6D0B11998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4" y="1004752"/>
            <a:ext cx="3997469" cy="3944184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r>
              <a:rPr lang="en-US" sz="1800" dirty="0"/>
              <a:t> Kubernetes Concepts</a:t>
            </a:r>
          </a:p>
          <a:p>
            <a:pPr algn="just">
              <a:spcAft>
                <a:spcPts val="1200"/>
              </a:spcAft>
            </a:pPr>
            <a:r>
              <a:rPr lang="en-US" sz="1800" dirty="0"/>
              <a:t> Jenkins Distributed Build Architecture</a:t>
            </a:r>
          </a:p>
          <a:p>
            <a:pPr algn="just">
              <a:spcAft>
                <a:spcPts val="1200"/>
              </a:spcAft>
            </a:pPr>
            <a:r>
              <a:rPr lang="en-US" sz="1800" dirty="0"/>
              <a:t> Demo</a:t>
            </a:r>
          </a:p>
          <a:p>
            <a:pPr algn="just">
              <a:spcAft>
                <a:spcPts val="1200"/>
              </a:spcAft>
            </a:pPr>
            <a:r>
              <a:rPr lang="en-US" sz="1800" dirty="0"/>
              <a:t> Pizza &amp; Beer! </a:t>
            </a:r>
          </a:p>
          <a:p>
            <a:pPr algn="just">
              <a:spcAft>
                <a:spcPts val="1200"/>
              </a:spcAft>
            </a:pPr>
            <a:endParaRPr lang="en-US" sz="1100" dirty="0"/>
          </a:p>
          <a:p>
            <a:pPr algn="just"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1200"/>
              </a:spcAft>
            </a:pPr>
            <a:endParaRPr lang="en-GB" sz="11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434FB-6C69-47D3-A3FF-B44696C6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56297" y="361950"/>
            <a:ext cx="1715784" cy="542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1061" y="0"/>
            <a:ext cx="348293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39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US" b="0" dirty="0">
                <a:latin typeface="Avenir Light" charset="0"/>
                <a:ea typeface="Avenir Light" charset="0"/>
                <a:cs typeface="Avenir Light" charset="0"/>
              </a:rPr>
              <a:t>Preparations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711" y="1149068"/>
            <a:ext cx="8317989" cy="2375929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Please connect to our Wi-Fi!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SSID: ECSDHOTSPOT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Password: entry-ind2x&amp;creed=blade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endParaRPr lang="en-GB" sz="1800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GitHub URL: </a:t>
            </a:r>
            <a:r>
              <a:rPr lang="en-GB" sz="1800" dirty="0" err="1">
                <a:latin typeface="Avenir Light" charset="0"/>
                <a:ea typeface="Avenir Light" charset="0"/>
                <a:cs typeface="Avenir Light" charset="0"/>
              </a:rPr>
              <a:t>goo.gl</a:t>
            </a:r>
            <a:r>
              <a:rPr lang="en-GB" sz="1800" dirty="0">
                <a:latin typeface="Avenir Light" charset="0"/>
                <a:ea typeface="Avenir Light" charset="0"/>
                <a:cs typeface="Avenir Light" charset="0"/>
              </a:rPr>
              <a:t>/8n44za</a:t>
            </a: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F1E00-9B66-AF49-9774-F4CBFF35AAE9}"/>
              </a:ext>
            </a:extLst>
          </p:cNvPr>
          <p:cNvSpPr txBox="1"/>
          <p:nvPr/>
        </p:nvSpPr>
        <p:spPr>
          <a:xfrm>
            <a:off x="2281954" y="227386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559951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635" y="0"/>
            <a:ext cx="37503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57" y="2091321"/>
            <a:ext cx="2720874" cy="1039628"/>
          </a:xfrm>
        </p:spPr>
        <p:txBody>
          <a:bodyPr/>
          <a:lstStyle/>
          <a:p>
            <a:r>
              <a:rPr lang="en-US" sz="4000" b="0" dirty="0">
                <a:latin typeface="Avenir Light" charset="0"/>
                <a:ea typeface="Avenir Light" charset="0"/>
                <a:cs typeface="Avenir Light" charset="0"/>
              </a:rPr>
              <a:t>Kubernetes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4802467"/>
            <a:ext cx="927100" cy="171450"/>
          </a:xfrm>
        </p:spPr>
        <p:txBody>
          <a:bodyPr/>
          <a:lstStyle/>
          <a:p>
            <a:fld id="{69D71AE6-B4C8-654B-8A4D-E5359A569F77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4788" y="1017576"/>
            <a:ext cx="4466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563" y="115894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9526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US" b="0" dirty="0">
                <a:latin typeface="Avenir Light" charset="0"/>
                <a:ea typeface="Avenir Light" charset="0"/>
                <a:cs typeface="Avenir Light" charset="0"/>
              </a:rPr>
              <a:t>What is Kubernetes?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865" y="1909719"/>
            <a:ext cx="8317989" cy="2375929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endParaRPr lang="en-GB" sz="1800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F1E00-9B66-AF49-9774-F4CBFF35AAE9}"/>
              </a:ext>
            </a:extLst>
          </p:cNvPr>
          <p:cNvSpPr txBox="1"/>
          <p:nvPr/>
        </p:nvSpPr>
        <p:spPr>
          <a:xfrm>
            <a:off x="2281954" y="227386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C92E-F59F-2348-AFC7-CCD9CA9E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60" y="1257078"/>
            <a:ext cx="4866397" cy="25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13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US" b="0" dirty="0">
                <a:latin typeface="Avenir Light" charset="0"/>
                <a:ea typeface="Avenir Light" charset="0"/>
                <a:cs typeface="Avenir Light" charset="0"/>
              </a:rPr>
              <a:t>Why Containers?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865" y="1909719"/>
            <a:ext cx="8317989" cy="2375929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endParaRPr lang="en-GB" sz="1800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None/>
            </a:pP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F1E00-9B66-AF49-9774-F4CBFF35AAE9}"/>
              </a:ext>
            </a:extLst>
          </p:cNvPr>
          <p:cNvSpPr txBox="1"/>
          <p:nvPr/>
        </p:nvSpPr>
        <p:spPr>
          <a:xfrm>
            <a:off x="2281954" y="227386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8A6E392-E6D1-D348-BD6C-5AFB7616D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88" b="8849"/>
          <a:stretch/>
        </p:blipFill>
        <p:spPr>
          <a:xfrm>
            <a:off x="1842795" y="1236505"/>
            <a:ext cx="5590128" cy="362600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232C95-05B6-D34F-AC35-72D2191573EB}"/>
              </a:ext>
            </a:extLst>
          </p:cNvPr>
          <p:cNvSpPr txBox="1">
            <a:spLocks/>
          </p:cNvSpPr>
          <p:nvPr/>
        </p:nvSpPr>
        <p:spPr>
          <a:xfrm>
            <a:off x="2506480" y="991658"/>
            <a:ext cx="1363930" cy="324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95250" indent="-952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271463" indent="-88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630238" indent="-968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804863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4pPr>
            <a:lvl5pPr marL="1155700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Old: Without</a:t>
            </a:r>
            <a:endParaRPr lang="en-US" sz="11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11B67A-45E5-504E-A38F-4103503DDF27}"/>
              </a:ext>
            </a:extLst>
          </p:cNvPr>
          <p:cNvSpPr txBox="1">
            <a:spLocks/>
          </p:cNvSpPr>
          <p:nvPr/>
        </p:nvSpPr>
        <p:spPr>
          <a:xfrm>
            <a:off x="5420127" y="991658"/>
            <a:ext cx="1363930" cy="324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95250" indent="-952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271463" indent="-88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630238" indent="-968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804863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4pPr>
            <a:lvl5pPr marL="1155700" indent="-873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800" kern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New: With</a:t>
            </a:r>
            <a:endParaRPr lang="en-US" sz="11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272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635" y="0"/>
            <a:ext cx="37503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5" y="2091321"/>
            <a:ext cx="6392708" cy="1039628"/>
          </a:xfrm>
        </p:spPr>
        <p:txBody>
          <a:bodyPr/>
          <a:lstStyle/>
          <a:p>
            <a:r>
              <a:rPr lang="en-US" sz="4000" b="0" dirty="0">
                <a:latin typeface="Avenir Light" charset="0"/>
                <a:ea typeface="Avenir Light" charset="0"/>
                <a:cs typeface="Avenir Light" charset="0"/>
              </a:rPr>
              <a:t>Kubernetes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4802467"/>
            <a:ext cx="927100" cy="171450"/>
          </a:xfrm>
        </p:spPr>
        <p:txBody>
          <a:bodyPr/>
          <a:lstStyle/>
          <a:p>
            <a:fld id="{69D71AE6-B4C8-654B-8A4D-E5359A569F77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4788" y="1017576"/>
            <a:ext cx="4466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100" dirty="0">
              <a:solidFill>
                <a:schemeClr val="accent5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92" y="361950"/>
            <a:ext cx="920840" cy="338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563" y="115894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92877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65" y="397861"/>
            <a:ext cx="6137294" cy="673100"/>
          </a:xfrm>
        </p:spPr>
        <p:txBody>
          <a:bodyPr/>
          <a:lstStyle/>
          <a:p>
            <a:r>
              <a:rPr lang="en-GB" b="0" dirty="0">
                <a:latin typeface="Avenir Light" charset="0"/>
                <a:ea typeface="Avenir Light" charset="0"/>
                <a:cs typeface="Avenir Light" charset="0"/>
              </a:rPr>
              <a:t>Kubernetes Architecture</a:t>
            </a:r>
            <a:endParaRPr lang="en-US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AE6-B4C8-654B-8A4D-E5359A569F7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5787" y="5642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B0C22B-74E5-144B-A8AC-8453834ED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482"/>
          <a:stretch/>
        </p:blipFill>
        <p:spPr>
          <a:xfrm>
            <a:off x="1149069" y="1094677"/>
            <a:ext cx="7023887" cy="3274468"/>
          </a:xfrm>
        </p:spPr>
      </p:pic>
    </p:spTree>
    <p:extLst>
      <p:ext uri="{BB962C8B-B14F-4D97-AF65-F5344CB8AC3E}">
        <p14:creationId xmlns:p14="http://schemas.microsoft.com/office/powerpoint/2010/main" val="38537998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ECS Digital 1">
      <a:dk1>
        <a:srgbClr val="005495"/>
      </a:dk1>
      <a:lt1>
        <a:srgbClr val="FFFFFF"/>
      </a:lt1>
      <a:dk2>
        <a:srgbClr val="44546A"/>
      </a:dk2>
      <a:lt2>
        <a:srgbClr val="E7E6E6"/>
      </a:lt2>
      <a:accent1>
        <a:srgbClr val="BD2440"/>
      </a:accent1>
      <a:accent2>
        <a:srgbClr val="98AED4"/>
      </a:accent2>
      <a:accent3>
        <a:srgbClr val="005495"/>
      </a:accent3>
      <a:accent4>
        <a:srgbClr val="002A58"/>
      </a:accent4>
      <a:accent5>
        <a:srgbClr val="626362"/>
      </a:accent5>
      <a:accent6>
        <a:srgbClr val="AFAFAF"/>
      </a:accent6>
      <a:hlink>
        <a:srgbClr val="BD2440"/>
      </a:hlink>
      <a:folHlink>
        <a:srgbClr val="BD244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defRPr sz="10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6A84B2C3A81848A91BCFD7CBAED357" ma:contentTypeVersion="1" ma:contentTypeDescription="Create a new document." ma:contentTypeScope="" ma:versionID="0296cfb7ba8e106d54ca2ecb072d52f8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c79c8594d4fa4c9fd200c91a62336472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A3C84-A5D1-4EEB-AE7B-95B84CB3A6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0E7B6F-9908-4031-A8F5-ADD6D50E5D9A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sharepoint/v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B62346-5916-462F-A53E-218815DCBB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8383</TotalTime>
  <Words>396</Words>
  <Application>Microsoft Macintosh PowerPoint</Application>
  <PresentationFormat>On-screen Show (16:9)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Light</vt:lpstr>
      <vt:lpstr>Calibri</vt:lpstr>
      <vt:lpstr>Office Theme</vt:lpstr>
      <vt:lpstr>eFront SDLC Assessment</vt:lpstr>
      <vt:lpstr>About Me</vt:lpstr>
      <vt:lpstr>Agenda</vt:lpstr>
      <vt:lpstr>Preparations</vt:lpstr>
      <vt:lpstr>Kubernetes</vt:lpstr>
      <vt:lpstr>What is Kubernetes?</vt:lpstr>
      <vt:lpstr>Why Containers?</vt:lpstr>
      <vt:lpstr>Kubernetes Concepts</vt:lpstr>
      <vt:lpstr>Kubernetes Architecture</vt:lpstr>
      <vt:lpstr>API Objects</vt:lpstr>
      <vt:lpstr>Common Object Types</vt:lpstr>
      <vt:lpstr>Jenkins</vt:lpstr>
      <vt:lpstr>What is Jenkins?</vt:lpstr>
      <vt:lpstr>Distributed Build Architecture</vt:lpstr>
      <vt:lpstr>Hands On</vt:lpstr>
      <vt:lpstr>Overview</vt:lpstr>
      <vt:lpstr>GitHub URL</vt:lpstr>
      <vt:lpstr>Summary</vt:lpstr>
      <vt:lpstr>Thank You!  Help yourself to 🍕 &amp; 🍺 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Holmes</dc:creator>
  <cp:lastModifiedBy>Anthony Forster</cp:lastModifiedBy>
  <cp:revision>759</cp:revision>
  <cp:lastPrinted>2017-11-08T18:54:47Z</cp:lastPrinted>
  <dcterms:created xsi:type="dcterms:W3CDTF">2017-05-23T15:40:19Z</dcterms:created>
  <dcterms:modified xsi:type="dcterms:W3CDTF">2018-04-26T16:26:58Z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0x010100FE6A84B2C3A81848A91BCFD7CBAED357</vt:lpwstr>
  </property>
</Properties>
</file>